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5"/>
  </p:notesMasterIdLst>
  <p:handoutMasterIdLst>
    <p:handoutMasterId r:id="rId16"/>
  </p:handoutMasterIdLst>
  <p:sldIdLst>
    <p:sldId id="292" r:id="rId2"/>
    <p:sldId id="293" r:id="rId3"/>
    <p:sldId id="294" r:id="rId4"/>
    <p:sldId id="295" r:id="rId5"/>
    <p:sldId id="298" r:id="rId6"/>
    <p:sldId id="310" r:id="rId7"/>
    <p:sldId id="300" r:id="rId8"/>
    <p:sldId id="305" r:id="rId9"/>
    <p:sldId id="311" r:id="rId10"/>
    <p:sldId id="312" r:id="rId11"/>
    <p:sldId id="306" r:id="rId12"/>
    <p:sldId id="313" r:id="rId13"/>
    <p:sldId id="30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erri Tarpchinoff Bennett" initials="STB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86410" autoAdjust="0"/>
  </p:normalViewPr>
  <p:slideViewPr>
    <p:cSldViewPr snapToGrid="0">
      <p:cViewPr varScale="1">
        <p:scale>
          <a:sx n="59" d="100"/>
          <a:sy n="59" d="100"/>
        </p:scale>
        <p:origin x="8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Babcock" userId="d275096d568fc65b" providerId="LiveId" clId="{5CBF2ECF-0C3F-4992-BBDD-1D9A250D5D2D}"/>
    <pc:docChg chg="undo custSel modSld sldOrd modMainMaster">
      <pc:chgData name="Wendy Babcock" userId="d275096d568fc65b" providerId="LiveId" clId="{5CBF2ECF-0C3F-4992-BBDD-1D9A250D5D2D}" dt="2017-11-13T16:58:50.917" v="83"/>
      <pc:docMkLst>
        <pc:docMk/>
      </pc:docMkLst>
      <pc:sldChg chg="modSp">
        <pc:chgData name="Wendy Babcock" userId="d275096d568fc65b" providerId="LiveId" clId="{5CBF2ECF-0C3F-4992-BBDD-1D9A250D5D2D}" dt="2017-11-13T16:57:50.987" v="82" actId="20577"/>
        <pc:sldMkLst>
          <pc:docMk/>
          <pc:sldMk cId="1117979940" sldId="266"/>
        </pc:sldMkLst>
        <pc:spChg chg="mod">
          <ac:chgData name="Wendy Babcock" userId="d275096d568fc65b" providerId="LiveId" clId="{5CBF2ECF-0C3F-4992-BBDD-1D9A250D5D2D}" dt="2017-11-13T16:57:50.987" v="82" actId="20577"/>
          <ac:spMkLst>
            <pc:docMk/>
            <pc:sldMk cId="1117979940" sldId="266"/>
            <ac:spMk id="2" creationId="{00000000-0000-0000-0000-000000000000}"/>
          </ac:spMkLst>
        </pc:spChg>
      </pc:sldChg>
      <pc:sldChg chg="modSp">
        <pc:chgData name="Wendy Babcock" userId="d275096d568fc65b" providerId="LiveId" clId="{5CBF2ECF-0C3F-4992-BBDD-1D9A250D5D2D}" dt="2017-11-08T19:00:51.462" v="2" actId="113"/>
        <pc:sldMkLst>
          <pc:docMk/>
          <pc:sldMk cId="3619941879" sldId="272"/>
        </pc:sldMkLst>
        <pc:spChg chg="mod">
          <ac:chgData name="Wendy Babcock" userId="d275096d568fc65b" providerId="LiveId" clId="{5CBF2ECF-0C3F-4992-BBDD-1D9A250D5D2D}" dt="2017-11-08T19:00:51.462" v="2" actId="113"/>
          <ac:spMkLst>
            <pc:docMk/>
            <pc:sldMk cId="3619941879" sldId="272"/>
            <ac:spMk id="2" creationId="{00000000-0000-0000-0000-000000000000}"/>
          </ac:spMkLst>
        </pc:spChg>
      </pc:sldChg>
      <pc:sldChg chg="ord">
        <pc:chgData name="Wendy Babcock" userId="d275096d568fc65b" providerId="LiveId" clId="{5CBF2ECF-0C3F-4992-BBDD-1D9A250D5D2D}" dt="2017-11-13T16:58:50.917" v="83"/>
        <pc:sldMkLst>
          <pc:docMk/>
          <pc:sldMk cId="3748706374" sldId="288"/>
        </pc:sldMkLst>
      </pc:sldChg>
      <pc:sldMasterChg chg="delSp modSp modSldLayout">
        <pc:chgData name="Wendy Babcock" userId="d275096d568fc65b" providerId="LiveId" clId="{5CBF2ECF-0C3F-4992-BBDD-1D9A250D5D2D}" dt="2017-11-13T16:56:03.981" v="24" actId="478"/>
        <pc:sldMasterMkLst>
          <pc:docMk/>
          <pc:sldMasterMk cId="3018255711" sldId="2147483703"/>
        </pc:sldMasterMkLst>
        <pc:spChg chg="mod">
          <ac:chgData name="Wendy Babcock" userId="d275096d568fc65b" providerId="LiveId" clId="{5CBF2ECF-0C3F-4992-BBDD-1D9A250D5D2D}" dt="2017-11-13T16:53:01.437" v="6" actId="6549"/>
          <ac:spMkLst>
            <pc:docMk/>
            <pc:sldMasterMk cId="3018255711" sldId="2147483703"/>
            <ac:spMk id="6" creationId="{00000000-0000-0000-0000-000000000000}"/>
          </ac:spMkLst>
        </pc:spChg>
        <pc:picChg chg="del">
          <ac:chgData name="Wendy Babcock" userId="d275096d568fc65b" providerId="LiveId" clId="{5CBF2ECF-0C3F-4992-BBDD-1D9A250D5D2D}" dt="2017-11-13T16:56:03.981" v="24" actId="478"/>
          <ac:picMkLst>
            <pc:docMk/>
            <pc:sldMasterMk cId="3018255711" sldId="2147483703"/>
            <ac:picMk id="8" creationId="{00000000-0000-0000-0000-000000000000}"/>
          </ac:picMkLst>
        </pc:picChg>
        <pc:sldLayoutChg chg="delSp modSp">
          <pc:chgData name="Wendy Babcock" userId="d275096d568fc65b" providerId="LiveId" clId="{5CBF2ECF-0C3F-4992-BBDD-1D9A250D5D2D}" dt="2017-11-13T16:54:59.152" v="23" actId="6549"/>
          <pc:sldLayoutMkLst>
            <pc:docMk/>
            <pc:sldMasterMk cId="3018255711" sldId="2147483703"/>
            <pc:sldLayoutMk cId="1024357992" sldId="2147483704"/>
          </pc:sldLayoutMkLst>
          <pc:spChg chg="mod">
            <ac:chgData name="Wendy Babcock" userId="d275096d568fc65b" providerId="LiveId" clId="{5CBF2ECF-0C3F-4992-BBDD-1D9A250D5D2D}" dt="2017-11-13T16:54:59.152" v="23" actId="6549"/>
            <ac:spMkLst>
              <pc:docMk/>
              <pc:sldMasterMk cId="3018255711" sldId="2147483703"/>
              <pc:sldLayoutMk cId="1024357992" sldId="2147483704"/>
              <ac:spMk id="4" creationId="{00000000-0000-0000-0000-000000000000}"/>
            </ac:spMkLst>
          </pc:spChg>
          <pc:picChg chg="del">
            <ac:chgData name="Wendy Babcock" userId="d275096d568fc65b" providerId="LiveId" clId="{5CBF2ECF-0C3F-4992-BBDD-1D9A250D5D2D}" dt="2017-11-13T16:54:37.851" v="22" actId="478"/>
            <ac:picMkLst>
              <pc:docMk/>
              <pc:sldMasterMk cId="3018255711" sldId="2147483703"/>
              <pc:sldLayoutMk cId="1024357992" sldId="2147483704"/>
              <ac:picMk id="7" creationId="{00000000-0000-0000-0000-000000000000}"/>
            </ac:picMkLst>
          </pc:picChg>
        </pc:sldLayoutChg>
        <pc:sldLayoutChg chg="modSp">
          <pc:chgData name="Wendy Babcock" userId="d275096d568fc65b" providerId="LiveId" clId="{5CBF2ECF-0C3F-4992-BBDD-1D9A250D5D2D}" dt="2017-11-13T16:53:50.780" v="12" actId="6549"/>
          <pc:sldLayoutMkLst>
            <pc:docMk/>
            <pc:sldMasterMk cId="3018255711" sldId="2147483703"/>
            <pc:sldLayoutMk cId="2138404752" sldId="2147483705"/>
          </pc:sldLayoutMkLst>
          <pc:spChg chg="mod">
            <ac:chgData name="Wendy Babcock" userId="d275096d568fc65b" providerId="LiveId" clId="{5CBF2ECF-0C3F-4992-BBDD-1D9A250D5D2D}" dt="2017-11-13T16:53:50.780" v="12" actId="6549"/>
            <ac:spMkLst>
              <pc:docMk/>
              <pc:sldMasterMk cId="3018255711" sldId="2147483703"/>
              <pc:sldLayoutMk cId="2138404752" sldId="2147483705"/>
              <ac:spMk id="4" creationId="{00000000-0000-0000-0000-000000000000}"/>
            </ac:spMkLst>
          </pc:spChg>
        </pc:sldLayoutChg>
        <pc:sldLayoutChg chg="modSp">
          <pc:chgData name="Wendy Babcock" userId="d275096d568fc65b" providerId="LiveId" clId="{5CBF2ECF-0C3F-4992-BBDD-1D9A250D5D2D}" dt="2017-11-13T16:53:41.960" v="11" actId="6549"/>
          <pc:sldLayoutMkLst>
            <pc:docMk/>
            <pc:sldMasterMk cId="3018255711" sldId="2147483703"/>
            <pc:sldLayoutMk cId="812528050" sldId="2147483706"/>
          </pc:sldLayoutMkLst>
          <pc:spChg chg="mod">
            <ac:chgData name="Wendy Babcock" userId="d275096d568fc65b" providerId="LiveId" clId="{5CBF2ECF-0C3F-4992-BBDD-1D9A250D5D2D}" dt="2017-11-13T16:53:41.960" v="11" actId="6549"/>
            <ac:spMkLst>
              <pc:docMk/>
              <pc:sldMasterMk cId="3018255711" sldId="2147483703"/>
              <pc:sldLayoutMk cId="812528050" sldId="2147483706"/>
              <ac:spMk id="4" creationId="{00000000-0000-0000-0000-000000000000}"/>
            </ac:spMkLst>
          </pc:spChg>
        </pc:sldLayoutChg>
        <pc:sldLayoutChg chg="modSp">
          <pc:chgData name="Wendy Babcock" userId="d275096d568fc65b" providerId="LiveId" clId="{5CBF2ECF-0C3F-4992-BBDD-1D9A250D5D2D}" dt="2017-11-13T16:53:37.411" v="10" actId="6549"/>
          <pc:sldLayoutMkLst>
            <pc:docMk/>
            <pc:sldMasterMk cId="3018255711" sldId="2147483703"/>
            <pc:sldLayoutMk cId="3524967340" sldId="2147483707"/>
          </pc:sldLayoutMkLst>
          <pc:spChg chg="mod">
            <ac:chgData name="Wendy Babcock" userId="d275096d568fc65b" providerId="LiveId" clId="{5CBF2ECF-0C3F-4992-BBDD-1D9A250D5D2D}" dt="2017-11-13T16:53:37.411" v="10" actId="6549"/>
            <ac:spMkLst>
              <pc:docMk/>
              <pc:sldMasterMk cId="3018255711" sldId="2147483703"/>
              <pc:sldLayoutMk cId="3524967340" sldId="2147483707"/>
              <ac:spMk id="5" creationId="{00000000-0000-0000-0000-000000000000}"/>
            </ac:spMkLst>
          </pc:spChg>
        </pc:sldLayoutChg>
        <pc:sldLayoutChg chg="modSp">
          <pc:chgData name="Wendy Babcock" userId="d275096d568fc65b" providerId="LiveId" clId="{5CBF2ECF-0C3F-4992-BBDD-1D9A250D5D2D}" dt="2017-11-13T16:53:30.571" v="9" actId="6549"/>
          <pc:sldLayoutMkLst>
            <pc:docMk/>
            <pc:sldMasterMk cId="3018255711" sldId="2147483703"/>
            <pc:sldLayoutMk cId="999061526" sldId="2147483708"/>
          </pc:sldLayoutMkLst>
          <pc:spChg chg="mod">
            <ac:chgData name="Wendy Babcock" userId="d275096d568fc65b" providerId="LiveId" clId="{5CBF2ECF-0C3F-4992-BBDD-1D9A250D5D2D}" dt="2017-11-13T16:53:30.571" v="9" actId="6549"/>
            <ac:spMkLst>
              <pc:docMk/>
              <pc:sldMasterMk cId="3018255711" sldId="2147483703"/>
              <pc:sldLayoutMk cId="999061526" sldId="2147483708"/>
              <ac:spMk id="7" creationId="{00000000-0000-0000-0000-000000000000}"/>
            </ac:spMkLst>
          </pc:spChg>
        </pc:sldLayoutChg>
        <pc:sldLayoutChg chg="modSp">
          <pc:chgData name="Wendy Babcock" userId="d275096d568fc65b" providerId="LiveId" clId="{5CBF2ECF-0C3F-4992-BBDD-1D9A250D5D2D}" dt="2017-11-13T16:53:23.727" v="8" actId="6549"/>
          <pc:sldLayoutMkLst>
            <pc:docMk/>
            <pc:sldMasterMk cId="3018255711" sldId="2147483703"/>
            <pc:sldLayoutMk cId="2261448556" sldId="2147483709"/>
          </pc:sldLayoutMkLst>
          <pc:spChg chg="mod">
            <ac:chgData name="Wendy Babcock" userId="d275096d568fc65b" providerId="LiveId" clId="{5CBF2ECF-0C3F-4992-BBDD-1D9A250D5D2D}" dt="2017-11-13T16:53:23.727" v="8" actId="6549"/>
            <ac:spMkLst>
              <pc:docMk/>
              <pc:sldMasterMk cId="3018255711" sldId="2147483703"/>
              <pc:sldLayoutMk cId="2261448556" sldId="2147483709"/>
              <ac:spMk id="3" creationId="{00000000-0000-0000-0000-000000000000}"/>
            </ac:spMkLst>
          </pc:spChg>
        </pc:sldLayoutChg>
        <pc:sldLayoutChg chg="modSp">
          <pc:chgData name="Wendy Babcock" userId="d275096d568fc65b" providerId="LiveId" clId="{5CBF2ECF-0C3F-4992-BBDD-1D9A250D5D2D}" dt="2017-11-13T16:50:47.504" v="4" actId="1076"/>
          <pc:sldLayoutMkLst>
            <pc:docMk/>
            <pc:sldMasterMk cId="3018255711" sldId="2147483703"/>
            <pc:sldLayoutMk cId="2852391294" sldId="2147483710"/>
          </pc:sldLayoutMkLst>
          <pc:spChg chg="mod">
            <ac:chgData name="Wendy Babcock" userId="d275096d568fc65b" providerId="LiveId" clId="{5CBF2ECF-0C3F-4992-BBDD-1D9A250D5D2D}" dt="2017-11-13T16:50:47.504" v="4" actId="1076"/>
            <ac:spMkLst>
              <pc:docMk/>
              <pc:sldMasterMk cId="3018255711" sldId="2147483703"/>
              <pc:sldLayoutMk cId="2852391294" sldId="2147483710"/>
              <ac:spMk id="3" creationId="{00000000-0000-0000-0000-000000000000}"/>
            </ac:spMkLst>
          </pc:spChg>
        </pc:sldLayoutChg>
        <pc:sldLayoutChg chg="modSp">
          <pc:chgData name="Wendy Babcock" userId="d275096d568fc65b" providerId="LiveId" clId="{5CBF2ECF-0C3F-4992-BBDD-1D9A250D5D2D}" dt="2017-11-13T16:53:15.658" v="7" actId="6549"/>
          <pc:sldLayoutMkLst>
            <pc:docMk/>
            <pc:sldMasterMk cId="3018255711" sldId="2147483703"/>
            <pc:sldLayoutMk cId="123064079" sldId="2147483711"/>
          </pc:sldLayoutMkLst>
          <pc:spChg chg="mod">
            <ac:chgData name="Wendy Babcock" userId="d275096d568fc65b" providerId="LiveId" clId="{5CBF2ECF-0C3F-4992-BBDD-1D9A250D5D2D}" dt="2017-11-13T16:53:15.658" v="7" actId="6549"/>
            <ac:spMkLst>
              <pc:docMk/>
              <pc:sldMasterMk cId="3018255711" sldId="2147483703"/>
              <pc:sldLayoutMk cId="123064079" sldId="2147483711"/>
              <ac:spMk id="5" creationId="{00000000-0000-0000-0000-000000000000}"/>
            </ac:spMkLst>
          </pc:spChg>
        </pc:sldLayoutChg>
        <pc:sldLayoutChg chg="modSp">
          <pc:chgData name="Wendy Babcock" userId="d275096d568fc65b" providerId="LiveId" clId="{5CBF2ECF-0C3F-4992-BBDD-1D9A250D5D2D}" dt="2017-11-13T16:54:06.956" v="20" actId="6549"/>
          <pc:sldLayoutMkLst>
            <pc:docMk/>
            <pc:sldMasterMk cId="3018255711" sldId="2147483703"/>
            <pc:sldLayoutMk cId="2194289473" sldId="2147483712"/>
          </pc:sldLayoutMkLst>
          <pc:spChg chg="mod">
            <ac:chgData name="Wendy Babcock" userId="d275096d568fc65b" providerId="LiveId" clId="{5CBF2ECF-0C3F-4992-BBDD-1D9A250D5D2D}" dt="2017-11-13T16:54:06.956" v="20" actId="6549"/>
            <ac:spMkLst>
              <pc:docMk/>
              <pc:sldMasterMk cId="3018255711" sldId="2147483703"/>
              <pc:sldLayoutMk cId="2194289473" sldId="2147483712"/>
              <ac:spMk id="5" creationId="{00000000-0000-0000-0000-000000000000}"/>
            </ac:spMkLst>
          </pc:spChg>
        </pc:sldLayoutChg>
        <pc:sldLayoutChg chg="modSp">
          <pc:chgData name="Wendy Babcock" userId="d275096d568fc65b" providerId="LiveId" clId="{5CBF2ECF-0C3F-4992-BBDD-1D9A250D5D2D}" dt="2017-11-13T16:51:10.744" v="5" actId="6549"/>
          <pc:sldLayoutMkLst>
            <pc:docMk/>
            <pc:sldMasterMk cId="3018255711" sldId="2147483703"/>
            <pc:sldLayoutMk cId="1648377552" sldId="2147483713"/>
          </pc:sldLayoutMkLst>
          <pc:spChg chg="mod">
            <ac:chgData name="Wendy Babcock" userId="d275096d568fc65b" providerId="LiveId" clId="{5CBF2ECF-0C3F-4992-BBDD-1D9A250D5D2D}" dt="2017-11-13T16:51:10.744" v="5" actId="6549"/>
            <ac:spMkLst>
              <pc:docMk/>
              <pc:sldMasterMk cId="3018255711" sldId="2147483703"/>
              <pc:sldLayoutMk cId="1648377552" sldId="2147483713"/>
              <ac:spMk id="4" creationId="{00000000-0000-0000-0000-000000000000}"/>
            </ac:spMkLst>
          </pc:spChg>
        </pc:sldLayoutChg>
        <pc:sldLayoutChg chg="modSp">
          <pc:chgData name="Wendy Babcock" userId="d275096d568fc65b" providerId="LiveId" clId="{5CBF2ECF-0C3F-4992-BBDD-1D9A250D5D2D}" dt="2017-11-13T16:54:14.159" v="21" actId="6549"/>
          <pc:sldLayoutMkLst>
            <pc:docMk/>
            <pc:sldMasterMk cId="3018255711" sldId="2147483703"/>
            <pc:sldLayoutMk cId="3589538244" sldId="2147483714"/>
          </pc:sldLayoutMkLst>
          <pc:spChg chg="mod">
            <ac:chgData name="Wendy Babcock" userId="d275096d568fc65b" providerId="LiveId" clId="{5CBF2ECF-0C3F-4992-BBDD-1D9A250D5D2D}" dt="2017-11-13T16:54:14.159" v="21" actId="6549"/>
            <ac:spMkLst>
              <pc:docMk/>
              <pc:sldMasterMk cId="3018255711" sldId="2147483703"/>
              <pc:sldLayoutMk cId="3589538244" sldId="2147483714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72F5C-674D-1A45-9CE4-091C3437759F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8A281-543D-2744-91C8-0451B7748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870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9C551-6786-4F0C-AE79-4B7758F5D3E6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00323-9CB2-4D76-A98F-E9EF206EE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0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24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647224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203913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259781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4534559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004014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0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3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4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6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42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7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32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83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91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07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aproposystems.com/Attestation/Index/H1119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lorhealthplan.com/provider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5870" y="852487"/>
            <a:ext cx="9023879" cy="90487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2023 </a:t>
            </a:r>
            <a:r>
              <a:rPr lang="en-US" dirty="0" smtClean="0"/>
              <a:t>Model of Care Training - Providers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769" y="2385681"/>
            <a:ext cx="626364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4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4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Communication is key to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34441"/>
            <a:ext cx="8596668" cy="4806922"/>
          </a:xfrm>
        </p:spPr>
        <p:txBody>
          <a:bodyPr/>
          <a:lstStyle/>
          <a:p>
            <a:r>
              <a:rPr lang="en-US" dirty="0" smtClean="0"/>
              <a:t>We ask that the PCP or specialist participate in Interdisciplinary Care Team Meetings when available either in person or via phone</a:t>
            </a:r>
          </a:p>
          <a:p>
            <a:r>
              <a:rPr lang="en-US" dirty="0" smtClean="0"/>
              <a:t>Valor commits to communicate any transition of care of member, we ask the provider to do the same (open line of communication)</a:t>
            </a:r>
          </a:p>
          <a:p>
            <a:r>
              <a:rPr lang="en-US" dirty="0" smtClean="0"/>
              <a:t>We ask the provider to review the Individualized Care Plan that is created and communicate any issues or concerns, and to assist the member with care plan goals</a:t>
            </a:r>
          </a:p>
          <a:p>
            <a:r>
              <a:rPr lang="en-US" dirty="0" smtClean="0"/>
              <a:t>Valor’s Clinical Team (Case Manager and NP) will communicate any episodic concerns or change in status in a timely manner</a:t>
            </a:r>
          </a:p>
          <a:p>
            <a:r>
              <a:rPr lang="en-US" dirty="0"/>
              <a:t>There will be a NP on call 24/7 365 days a year for any changes in the Member’s health status and addressing needs based on that </a:t>
            </a:r>
            <a:r>
              <a:rPr lang="en-US" dirty="0" smtClean="0"/>
              <a:t>change</a:t>
            </a:r>
          </a:p>
          <a:p>
            <a:r>
              <a:rPr lang="en-US" dirty="0" smtClean="0"/>
              <a:t>Members will have access to a local, hands-on clinical team that is integrated in the facility, that will communicate with the member, the PCP, specialist, and family to ensure high quality, continuity of care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706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Quality Measurement and Performance Improvement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000" dirty="0" smtClean="0"/>
              <a:t>Measurable goals and health outcomes</a:t>
            </a:r>
          </a:p>
          <a:p>
            <a:r>
              <a:rPr lang="en-US" sz="2000" dirty="0"/>
              <a:t>Evaluation of the Model of </a:t>
            </a:r>
            <a:r>
              <a:rPr lang="en-US" sz="2000" dirty="0" smtClean="0"/>
              <a:t>Care</a:t>
            </a:r>
          </a:p>
          <a:p>
            <a:pPr lvl="1"/>
            <a:r>
              <a:rPr lang="en-US" sz="2000" dirty="0"/>
              <a:t>Data from multiple sources is collected, analyzed, and evaluated on a monthly, quarterly, and annual basis from each Model of Care domain to:</a:t>
            </a:r>
          </a:p>
          <a:p>
            <a:pPr lvl="2"/>
            <a:r>
              <a:rPr lang="en-US" sz="1800" dirty="0"/>
              <a:t>Monitor performance</a:t>
            </a:r>
          </a:p>
          <a:p>
            <a:pPr lvl="2"/>
            <a:r>
              <a:rPr lang="en-US" sz="1800" dirty="0"/>
              <a:t>Identify areas for improvement</a:t>
            </a:r>
          </a:p>
          <a:p>
            <a:pPr lvl="2"/>
            <a:r>
              <a:rPr lang="en-US" sz="1800" dirty="0"/>
              <a:t>Ensure that program goals have been </a:t>
            </a:r>
            <a:r>
              <a:rPr lang="en-US" sz="1800" dirty="0" smtClean="0"/>
              <a:t>met</a:t>
            </a:r>
            <a:endParaRPr lang="en-US" sz="1800" dirty="0"/>
          </a:p>
          <a:p>
            <a:r>
              <a:rPr lang="en-US" sz="2000" dirty="0" smtClean="0"/>
              <a:t>Continuous </a:t>
            </a:r>
            <a:r>
              <a:rPr lang="en-US" sz="2000" dirty="0"/>
              <a:t>quality improvement and monitoring efforts</a:t>
            </a:r>
          </a:p>
          <a:p>
            <a:pPr marL="457200" lvl="1" indent="0">
              <a:buNone/>
            </a:pPr>
            <a:r>
              <a:rPr lang="en-US" sz="2000" dirty="0"/>
              <a:t>In addition to measurement through claims data, visit encounter data, member surveys and other sources, plans are also asked to implement </a:t>
            </a:r>
            <a:r>
              <a:rPr lang="en-US" sz="2000" dirty="0" smtClean="0"/>
              <a:t>a Chronic Care </a:t>
            </a:r>
            <a:r>
              <a:rPr lang="en-US" sz="2000" dirty="0"/>
              <a:t>Improvement </a:t>
            </a:r>
            <a:r>
              <a:rPr lang="en-US" sz="2000" dirty="0" smtClean="0"/>
              <a:t>Program (CCIP)-Valor's is focused on COPD members.</a:t>
            </a:r>
            <a:endParaRPr lang="en-US" sz="2000" dirty="0"/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083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Attestation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Please complete attestation by </a:t>
            </a:r>
            <a:r>
              <a:rPr lang="en-US" sz="2800" b="1" dirty="0" smtClean="0"/>
              <a:t>12/1/2022</a:t>
            </a:r>
            <a:endParaRPr lang="en-US" sz="2800" b="1" dirty="0" smtClean="0"/>
          </a:p>
          <a:p>
            <a:r>
              <a:rPr lang="en-US" sz="2800" dirty="0" smtClean="0"/>
              <a:t>Please go to the following link to attest to receiving and reviewing Valor’s </a:t>
            </a:r>
            <a:r>
              <a:rPr lang="en-US" sz="2800" dirty="0" smtClean="0"/>
              <a:t>2023 </a:t>
            </a:r>
            <a:r>
              <a:rPr lang="en-US" sz="2800" dirty="0" smtClean="0"/>
              <a:t>Model of Care Training:</a:t>
            </a:r>
          </a:p>
          <a:p>
            <a:pPr lvl="1"/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aproposystems.com/Attestation/Index/H1119</a:t>
            </a:r>
            <a:endParaRPr lang="en-US" sz="2400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92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104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Contact Information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0641"/>
            <a:ext cx="8596668" cy="4730722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For more information, please contact: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000" dirty="0" smtClean="0"/>
              <a:t>Melissa Smith, Director of Clinical Operations &amp; Quality</a:t>
            </a:r>
          </a:p>
          <a:p>
            <a:pPr marL="0" indent="0" algn="ctr">
              <a:buNone/>
            </a:pPr>
            <a:r>
              <a:rPr lang="en-US" sz="2000" dirty="0" smtClean="0"/>
              <a:t>7171 Keck Park Cir, NW</a:t>
            </a:r>
          </a:p>
          <a:p>
            <a:pPr marL="0" indent="0" algn="ctr">
              <a:buNone/>
            </a:pPr>
            <a:r>
              <a:rPr lang="en-US" sz="2000" dirty="0" smtClean="0"/>
              <a:t>North Canton, OH 44720</a:t>
            </a:r>
          </a:p>
          <a:p>
            <a:pPr marL="0" indent="0" algn="ctr">
              <a:buNone/>
            </a:pPr>
            <a:r>
              <a:rPr lang="en-US" sz="2000" dirty="0" smtClean="0"/>
              <a:t>Office (330) 498-8236</a:t>
            </a:r>
          </a:p>
          <a:p>
            <a:pPr marL="0" indent="0" algn="ctr">
              <a:buNone/>
            </a:pPr>
            <a:r>
              <a:rPr lang="en-US" sz="2000" dirty="0" smtClean="0"/>
              <a:t>Cell (740) 487-6164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99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296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Overview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7334" y="1432561"/>
            <a:ext cx="8596668" cy="460880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Centers for Medicare and Medicaid Services (CMS) requires all Medicare Advantage Special Needs Plans (SNPs) to have a Model of Care (MOC) and to conduct initial and annual training that reviews the major elements of the MOC for contracted providers and staff.</a:t>
            </a:r>
          </a:p>
          <a:p>
            <a:r>
              <a:rPr lang="en-US" sz="2000" dirty="0" smtClean="0"/>
              <a:t>A MOC describes how the SNP will identify and address the needs of enrolled members.</a:t>
            </a:r>
          </a:p>
          <a:p>
            <a:r>
              <a:rPr lang="en-US" sz="2000" dirty="0" smtClean="0"/>
              <a:t>This training will review the MOC for Valor Health Plan’s Institution-Special Needs Plan (I-SNP).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98042" y="4396078"/>
            <a:ext cx="5775960" cy="128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training is offered to comply with the statutory requirements of CMS that all SNPs provide a general understanding of the requirements of the MOC.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349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296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Training Objectives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2561"/>
            <a:ext cx="8596668" cy="460880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The Purpose of this training is to:</a:t>
            </a:r>
          </a:p>
          <a:p>
            <a:pPr lvl="1"/>
            <a:r>
              <a:rPr lang="en-US" sz="2000" dirty="0" smtClean="0"/>
              <a:t>Describe the basic components of the Valor Health Plan MOC</a:t>
            </a:r>
          </a:p>
          <a:p>
            <a:pPr lvl="1"/>
            <a:r>
              <a:rPr lang="en-US" sz="2000" dirty="0" smtClean="0"/>
              <a:t>Explain how Valor Health Plan manages care coordination activities for eligible members</a:t>
            </a:r>
          </a:p>
          <a:p>
            <a:pPr lvl="1"/>
            <a:r>
              <a:rPr lang="en-US" sz="2000" dirty="0" smtClean="0"/>
              <a:t>Describe the essential role providers play in implementing the MOC</a:t>
            </a:r>
          </a:p>
          <a:p>
            <a:pPr lvl="1"/>
            <a:r>
              <a:rPr lang="en-US" sz="2000" dirty="0" smtClean="0"/>
              <a:t>Review Clinical Practice Guidelines</a:t>
            </a:r>
          </a:p>
          <a:p>
            <a:pPr lvl="1"/>
            <a:r>
              <a:rPr lang="en-US" sz="2000" dirty="0" smtClean="0"/>
              <a:t>Outline Valor’s continuous quality improvement and monitoring efforts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07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344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Basic Components of the MOC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Valor Health Plan’s MOC is our detailed, written commitment to CMS on how we will provide care to enrolled members.</a:t>
            </a:r>
          </a:p>
          <a:p>
            <a:pPr marL="0" indent="0">
              <a:buNone/>
            </a:pPr>
            <a:r>
              <a:rPr lang="en-US" dirty="0" smtClean="0"/>
              <a:t>MOC is designed to:</a:t>
            </a:r>
          </a:p>
          <a:p>
            <a:pPr lvl="1"/>
            <a:r>
              <a:rPr lang="en-US" dirty="0" smtClean="0"/>
              <a:t>Reduce non-essential hospital admissions when care can safely be provided in the nursing facility</a:t>
            </a:r>
          </a:p>
          <a:p>
            <a:pPr lvl="1"/>
            <a:r>
              <a:rPr lang="en-US" dirty="0" smtClean="0"/>
              <a:t>Maintain the residents at an optimal level of function</a:t>
            </a:r>
          </a:p>
          <a:p>
            <a:pPr lvl="1"/>
            <a:r>
              <a:rPr lang="en-US" dirty="0" smtClean="0"/>
              <a:t>Reduce avoidable admissions</a:t>
            </a:r>
          </a:p>
          <a:p>
            <a:pPr lvl="1"/>
            <a:r>
              <a:rPr lang="en-US" dirty="0" smtClean="0"/>
              <a:t>Increase compliance with appropriate screening/testing</a:t>
            </a:r>
          </a:p>
          <a:p>
            <a:pPr lvl="1"/>
            <a:r>
              <a:rPr lang="en-US" dirty="0" smtClean="0"/>
              <a:t>Increase compliance with clinical practice guidelines</a:t>
            </a:r>
          </a:p>
          <a:p>
            <a:pPr lvl="1"/>
            <a:r>
              <a:rPr lang="en-US" dirty="0" smtClean="0"/>
              <a:t>Enhance identification and address problems earlier to optimize member function</a:t>
            </a:r>
          </a:p>
          <a:p>
            <a:pPr lvl="1"/>
            <a:r>
              <a:rPr lang="en-US" dirty="0" smtClean="0"/>
              <a:t>Decrease redundancy and confusion of medical care for this vulnerable population</a:t>
            </a:r>
          </a:p>
          <a:p>
            <a:pPr lvl="1"/>
            <a:r>
              <a:rPr lang="en-US" dirty="0" smtClean="0"/>
              <a:t>Improve communication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366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772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Service Area Population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7321"/>
            <a:ext cx="8596668" cy="4624042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 smtClean="0"/>
              <a:t>Medicare eligible Ohio residents</a:t>
            </a:r>
          </a:p>
          <a:p>
            <a:r>
              <a:rPr lang="en-US" sz="1900" dirty="0" smtClean="0"/>
              <a:t>Frail and/or vulnerable</a:t>
            </a:r>
          </a:p>
          <a:p>
            <a:r>
              <a:rPr lang="en-US" sz="1900" dirty="0" smtClean="0"/>
              <a:t>2/3 female</a:t>
            </a:r>
          </a:p>
          <a:p>
            <a:r>
              <a:rPr lang="en-US" sz="1900" dirty="0" smtClean="0"/>
              <a:t>Average age over 75 years old</a:t>
            </a:r>
          </a:p>
          <a:p>
            <a:r>
              <a:rPr lang="en-US" sz="1900" dirty="0" smtClean="0"/>
              <a:t>Primarily Caucasian</a:t>
            </a:r>
          </a:p>
          <a:p>
            <a:r>
              <a:rPr lang="en-US" sz="1900" dirty="0" smtClean="0"/>
              <a:t>Prevalent clinical conditions</a:t>
            </a:r>
          </a:p>
          <a:p>
            <a:pPr lvl="1"/>
            <a:r>
              <a:rPr lang="en-US" sz="1700" dirty="0" smtClean="0"/>
              <a:t>Diabetes</a:t>
            </a:r>
          </a:p>
          <a:p>
            <a:pPr lvl="1"/>
            <a:r>
              <a:rPr lang="en-US" sz="1700" dirty="0" smtClean="0"/>
              <a:t>Congestive Heart Failure</a:t>
            </a:r>
          </a:p>
          <a:p>
            <a:pPr lvl="1"/>
            <a:r>
              <a:rPr lang="en-US" sz="1700" dirty="0" smtClean="0"/>
              <a:t>Psychoses</a:t>
            </a:r>
          </a:p>
          <a:p>
            <a:pPr lvl="1"/>
            <a:r>
              <a:rPr lang="en-US" sz="1700" dirty="0" smtClean="0"/>
              <a:t>Chronic Obstructive Pulmonary Disease</a:t>
            </a:r>
          </a:p>
          <a:p>
            <a:pPr lvl="1"/>
            <a:r>
              <a:rPr lang="en-US" sz="1700" dirty="0" smtClean="0"/>
              <a:t>Pressure wounds</a:t>
            </a:r>
          </a:p>
          <a:p>
            <a:pPr lvl="1"/>
            <a:r>
              <a:rPr lang="en-US" sz="1700" dirty="0" smtClean="0"/>
              <a:t>Urinary Tract Infections</a:t>
            </a:r>
          </a:p>
          <a:p>
            <a:pPr lvl="1"/>
            <a:r>
              <a:rPr lang="en-US" sz="1700" dirty="0" smtClean="0"/>
              <a:t>Falls</a:t>
            </a:r>
          </a:p>
          <a:p>
            <a:pPr lvl="1"/>
            <a:r>
              <a:rPr lang="en-US" sz="1700" dirty="0" smtClean="0"/>
              <a:t>Incontinence</a:t>
            </a:r>
            <a:endParaRPr lang="en-US" sz="1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97880" y="2011680"/>
            <a:ext cx="3376122" cy="329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Additional criteria to identify highly vulnerable/high risk members: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Six or more Hierarchical Condition Category (HCC) diagnoses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Two or more emergency room visits in past 30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Two or more inpatient readmissions within 30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446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5800"/>
          </a:xfrm>
        </p:spPr>
        <p:txBody>
          <a:bodyPr/>
          <a:lstStyle/>
          <a:p>
            <a:r>
              <a:rPr lang="en-US" dirty="0"/>
              <a:t>CMS I-SNP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5401"/>
            <a:ext cx="8596668" cy="47459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Expected to follow Medicare Advantage program rules, including MA regulations at 42 CFR 422</a:t>
            </a:r>
          </a:p>
          <a:p>
            <a:r>
              <a:rPr lang="en-US" dirty="0"/>
              <a:t>Must provide Part D prescription drug coverage</a:t>
            </a:r>
          </a:p>
          <a:p>
            <a:r>
              <a:rPr lang="en-US" dirty="0"/>
              <a:t>Focus on:</a:t>
            </a:r>
          </a:p>
          <a:p>
            <a:pPr lvl="1"/>
            <a:r>
              <a:rPr lang="en-US" dirty="0"/>
              <a:t>Enrollment</a:t>
            </a:r>
          </a:p>
          <a:p>
            <a:pPr lvl="1"/>
            <a:r>
              <a:rPr lang="en-US" dirty="0"/>
              <a:t>Care </a:t>
            </a:r>
            <a:r>
              <a:rPr lang="en-US" dirty="0" smtClean="0"/>
              <a:t>Coordination</a:t>
            </a:r>
          </a:p>
          <a:p>
            <a:pPr lvl="2"/>
            <a:r>
              <a:rPr lang="en-US" dirty="0" smtClean="0"/>
              <a:t>Assigned Case Manager and Nurse Practitioner (NP)</a:t>
            </a:r>
          </a:p>
          <a:p>
            <a:pPr lvl="2"/>
            <a:r>
              <a:rPr lang="en-US" dirty="0" smtClean="0"/>
              <a:t>Completed Health Risk Assessment (HRA) within firs 90 days and then annually thereafter</a:t>
            </a:r>
          </a:p>
          <a:p>
            <a:pPr lvl="2"/>
            <a:r>
              <a:rPr lang="en-US" dirty="0" smtClean="0"/>
              <a:t>Individualized Care Plan (ICP) completed and shared with all vested parties as requested</a:t>
            </a:r>
          </a:p>
          <a:p>
            <a:pPr lvl="2"/>
            <a:r>
              <a:rPr lang="en-US" dirty="0" smtClean="0"/>
              <a:t>Interdisciplinary Care Team (ICT) meets as needed to review ICP and member goals and health outcomes</a:t>
            </a:r>
          </a:p>
          <a:p>
            <a:pPr lvl="2"/>
            <a:r>
              <a:rPr lang="en-US" dirty="0" smtClean="0"/>
              <a:t>PCP-chosen by member or assigned if needed</a:t>
            </a:r>
            <a:endParaRPr lang="en-US" dirty="0"/>
          </a:p>
          <a:p>
            <a:pPr lvl="1"/>
            <a:r>
              <a:rPr lang="en-US" dirty="0" smtClean="0"/>
              <a:t>Quality</a:t>
            </a:r>
          </a:p>
          <a:p>
            <a:pPr lvl="2"/>
            <a:r>
              <a:rPr lang="en-US" dirty="0" smtClean="0"/>
              <a:t>Reduction in hospital visits</a:t>
            </a:r>
          </a:p>
          <a:p>
            <a:pPr lvl="2"/>
            <a:r>
              <a:rPr lang="en-US" dirty="0" smtClean="0"/>
              <a:t>Reduction in ED utilization</a:t>
            </a:r>
          </a:p>
          <a:p>
            <a:pPr lvl="2"/>
            <a:r>
              <a:rPr lang="en-US" dirty="0" smtClean="0"/>
              <a:t>Improved overall health outcomes and chronic condition management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42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Care Coordination Staff Structure</a:t>
            </a:r>
            <a:endParaRPr lang="en-US" sz="44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677334" y="1341120"/>
            <a:ext cx="4184035" cy="47002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Case Manager</a:t>
            </a:r>
          </a:p>
          <a:p>
            <a:pPr lvl="1"/>
            <a:r>
              <a:rPr lang="en-US" dirty="0" smtClean="0"/>
              <a:t>Schedules and completes Health Risk Assessments (HRAs) for new members and annually thereafter</a:t>
            </a:r>
          </a:p>
          <a:p>
            <a:pPr lvl="1"/>
            <a:r>
              <a:rPr lang="en-US" dirty="0" smtClean="0"/>
              <a:t>Creates Care Plan (ICP) collaboratively with NP</a:t>
            </a:r>
          </a:p>
          <a:p>
            <a:pPr lvl="1"/>
            <a:r>
              <a:rPr lang="en-US" dirty="0" smtClean="0"/>
              <a:t>Communicates HRA and ICP with all vested providers</a:t>
            </a:r>
          </a:p>
          <a:p>
            <a:pPr lvl="1"/>
            <a:r>
              <a:rPr lang="en-US" dirty="0" smtClean="0"/>
              <a:t>Coordinates Interdisciplinary Care Team Meeting (ICT)</a:t>
            </a:r>
          </a:p>
          <a:p>
            <a:pPr lvl="1"/>
            <a:r>
              <a:rPr lang="en-US" dirty="0" smtClean="0"/>
              <a:t>Assists with Transitional Assessment within 72 hours of discharge from hospital</a:t>
            </a:r>
          </a:p>
          <a:p>
            <a:pPr lvl="1"/>
            <a:r>
              <a:rPr lang="en-US" dirty="0" smtClean="0"/>
              <a:t>Promotes member engagement through education and encouragement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5089970" y="1341121"/>
            <a:ext cx="4184034" cy="470024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Nurse Practitioner</a:t>
            </a:r>
          </a:p>
          <a:p>
            <a:pPr lvl="1"/>
            <a:r>
              <a:rPr lang="en-US" dirty="0" smtClean="0"/>
              <a:t>Collaborates with Case Manager to create ICP</a:t>
            </a:r>
          </a:p>
          <a:p>
            <a:pPr lvl="1"/>
            <a:r>
              <a:rPr lang="en-US" dirty="0" smtClean="0"/>
              <a:t>Reviews completed HRA and ICP to determine frequency of rounding on member</a:t>
            </a:r>
          </a:p>
          <a:p>
            <a:pPr lvl="1"/>
            <a:r>
              <a:rPr lang="en-US" dirty="0" smtClean="0"/>
              <a:t>Rounds on members as needed and as determined by risk level</a:t>
            </a:r>
          </a:p>
          <a:p>
            <a:pPr lvl="1"/>
            <a:r>
              <a:rPr lang="en-US" dirty="0" smtClean="0"/>
              <a:t>Participate in ICT</a:t>
            </a:r>
          </a:p>
          <a:p>
            <a:pPr lvl="1"/>
            <a:r>
              <a:rPr lang="en-US" dirty="0" smtClean="0"/>
              <a:t>24/7 On-call coverage</a:t>
            </a:r>
          </a:p>
          <a:p>
            <a:pPr lvl="1"/>
            <a:r>
              <a:rPr lang="en-US" dirty="0" smtClean="0"/>
              <a:t>Provide clinical care to promote early diagnosis, intervention, communication, and delivery of services</a:t>
            </a:r>
          </a:p>
          <a:p>
            <a:pPr lvl="1"/>
            <a:r>
              <a:rPr lang="en-US" dirty="0" smtClean="0"/>
              <a:t>Works collaboratively with other vested providers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95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7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Additional Provider Requirements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7321"/>
            <a:ext cx="8596668" cy="462404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Network</a:t>
            </a:r>
          </a:p>
          <a:p>
            <a:pPr lvl="1"/>
            <a:r>
              <a:rPr lang="en-US" dirty="0" smtClean="0"/>
              <a:t>All contracted providers are credentialed.</a:t>
            </a:r>
          </a:p>
          <a:p>
            <a:pPr marL="0" indent="0">
              <a:buNone/>
            </a:pPr>
            <a:r>
              <a:rPr lang="en-US" b="1" dirty="0" smtClean="0"/>
              <a:t>Clinical Practice Guidelines</a:t>
            </a:r>
          </a:p>
          <a:p>
            <a:pPr lvl="1"/>
            <a:r>
              <a:rPr lang="en-US" dirty="0" smtClean="0"/>
              <a:t>Nationally developed and approved clinical practice guidelines are reviewed every two years, or when there is a significant change.</a:t>
            </a:r>
          </a:p>
          <a:p>
            <a:pPr lvl="1"/>
            <a:r>
              <a:rPr lang="en-US" dirty="0" smtClean="0"/>
              <a:t>Guidelines are available for providers to reference.</a:t>
            </a:r>
          </a:p>
          <a:p>
            <a:pPr marL="0" indent="0">
              <a:buNone/>
            </a:pPr>
            <a:r>
              <a:rPr lang="en-US" b="1" dirty="0" smtClean="0"/>
              <a:t>Annual MOC Training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30040" y="4541520"/>
            <a:ext cx="4892040" cy="128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Valor Health Plan is required to maintain a comprehensive network of primary care providers and specialists that meet CMS adequacy standards.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46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91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Clinical Practice Guidelines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refer to our website for the most current list of our Clinical </a:t>
            </a:r>
            <a:r>
              <a:rPr lang="en-US" dirty="0"/>
              <a:t>Practice Guidelines: </a:t>
            </a:r>
            <a:r>
              <a:rPr lang="en-US" dirty="0">
                <a:hlinkClick r:id="rId2"/>
              </a:rPr>
              <a:t>https://www.valorhealthplan.com/providers/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286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7120</TotalTime>
  <Words>1015</Words>
  <Application>Microsoft Office PowerPoint</Application>
  <PresentationFormat>Widescreen</PresentationFormat>
  <Paragraphs>127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2023 Model of Care Training - Providers</vt:lpstr>
      <vt:lpstr>Overview</vt:lpstr>
      <vt:lpstr>Training Objectives</vt:lpstr>
      <vt:lpstr>Basic Components of the MOC</vt:lpstr>
      <vt:lpstr>Service Area Population</vt:lpstr>
      <vt:lpstr>CMS I-SNP Requirements</vt:lpstr>
      <vt:lpstr>Care Coordination Staff Structure</vt:lpstr>
      <vt:lpstr>Additional Provider Requirements</vt:lpstr>
      <vt:lpstr>Clinical Practice Guidelines</vt:lpstr>
      <vt:lpstr>Communication is key to Collaboration</vt:lpstr>
      <vt:lpstr>Quality Measurement and Performance Improvement</vt:lpstr>
      <vt:lpstr>Attestation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Provider Partners Health Plan</dc:title>
  <dc:creator>stephen wood</dc:creator>
  <cp:lastModifiedBy>Melissa M. Smith</cp:lastModifiedBy>
  <cp:revision>146</cp:revision>
  <dcterms:created xsi:type="dcterms:W3CDTF">2014-11-14T15:30:00Z</dcterms:created>
  <dcterms:modified xsi:type="dcterms:W3CDTF">2022-09-21T15:23:11Z</dcterms:modified>
</cp:coreProperties>
</file>